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71" r:id="rId12"/>
    <p:sldId id="266" r:id="rId13"/>
    <p:sldId id="272" r:id="rId14"/>
    <p:sldId id="267" r:id="rId15"/>
    <p:sldId id="268" r:id="rId16"/>
    <p:sldId id="269" r:id="rId17"/>
    <p:sldId id="270"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911" autoAdjust="0"/>
    <p:restoredTop sz="94660"/>
  </p:normalViewPr>
  <p:slideViewPr>
    <p:cSldViewPr snapToGrid="0">
      <p:cViewPr>
        <p:scale>
          <a:sx n="59" d="100"/>
          <a:sy n="59" d="100"/>
        </p:scale>
        <p:origin x="1116" y="5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10/16/2021</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10/16/2021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en-US" smtClean="0"/>
              <a:t>Click to edit Master title style</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10/16/2021</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33373" y="2049897"/>
            <a:ext cx="9826752" cy="813474"/>
          </a:xfrm>
        </p:spPr>
        <p:txBody>
          <a:bodyPr>
            <a:noAutofit/>
          </a:bodyPr>
          <a:lstStyle/>
          <a:p>
            <a:pPr algn="ctr"/>
            <a:r>
              <a:rPr lang="en-US" b="1" dirty="0"/>
              <a:t>Psikologi Seksual </a:t>
            </a:r>
            <a:r>
              <a:rPr lang="en-US" b="1" dirty="0" smtClean="0"/>
              <a:t>dan</a:t>
            </a:r>
            <a:r>
              <a:rPr lang="id-ID" b="1" dirty="0" smtClean="0"/>
              <a:t> </a:t>
            </a:r>
            <a:r>
              <a:rPr lang="en-US" b="1" dirty="0" smtClean="0"/>
              <a:t>Perkawinan</a:t>
            </a:r>
            <a:endParaRPr lang="id-ID" dirty="0"/>
          </a:p>
        </p:txBody>
      </p:sp>
      <p:sp>
        <p:nvSpPr>
          <p:cNvPr id="3" name="Subtitle 2"/>
          <p:cNvSpPr>
            <a:spLocks noGrp="1"/>
          </p:cNvSpPr>
          <p:nvPr>
            <p:ph type="subTitle" idx="1"/>
          </p:nvPr>
        </p:nvSpPr>
        <p:spPr>
          <a:xfrm>
            <a:off x="3962399" y="4385733"/>
            <a:ext cx="7197726" cy="454492"/>
          </a:xfrm>
        </p:spPr>
        <p:txBody>
          <a:bodyPr>
            <a:normAutofit fontScale="92500" lnSpcReduction="10000"/>
          </a:bodyPr>
          <a:lstStyle/>
          <a:p>
            <a:r>
              <a:rPr lang="en-US" sz="2800" dirty="0"/>
              <a:t> </a:t>
            </a:r>
            <a:r>
              <a:rPr lang="en-US" sz="2800" cap="none" dirty="0"/>
              <a:t>Arie Rihardini Sundari, S.Psi, M. </a:t>
            </a:r>
            <a:r>
              <a:rPr lang="en-US" sz="2800" cap="none" dirty="0" smtClean="0"/>
              <a:t>Si</a:t>
            </a:r>
            <a:endParaRPr lang="id-ID" sz="2800" cap="none" dirty="0"/>
          </a:p>
        </p:txBody>
      </p:sp>
      <p:sp>
        <p:nvSpPr>
          <p:cNvPr id="4" name="Title 1"/>
          <p:cNvSpPr txBox="1">
            <a:spLocks/>
          </p:cNvSpPr>
          <p:nvPr/>
        </p:nvSpPr>
        <p:spPr>
          <a:xfrm>
            <a:off x="1786128" y="1201146"/>
            <a:ext cx="7406640" cy="1697502"/>
          </a:xfrm>
          <a:prstGeom prst="rect">
            <a:avLst/>
          </a:prstGeom>
          <a:effectLst/>
        </p:spPr>
        <p:txBody>
          <a:bodyPr vert="horz" lIns="91440" tIns="45720" rIns="91440" bIns="45720" rtlCol="0" anchor="b">
            <a:noAutofit/>
          </a:bodyPr>
          <a:lstStyle>
            <a:lvl1pPr algn="r" defTabSz="457200" rtl="0" eaLnBrk="1" latinLnBrk="0" hangingPunct="1">
              <a:spcBef>
                <a:spcPct val="0"/>
              </a:spcBef>
              <a:buNone/>
              <a:defRPr sz="48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id-ID" sz="5400" b="1" dirty="0"/>
          </a:p>
        </p:txBody>
      </p:sp>
    </p:spTree>
    <p:extLst>
      <p:ext uri="{BB962C8B-B14F-4D97-AF65-F5344CB8AC3E}">
        <p14:creationId xmlns:p14="http://schemas.microsoft.com/office/powerpoint/2010/main" val="7386501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0808" y="170688"/>
            <a:ext cx="9329928" cy="1015302"/>
          </a:xfrm>
        </p:spPr>
        <p:txBody>
          <a:bodyPr>
            <a:noAutofit/>
          </a:bodyPr>
          <a:lstStyle/>
          <a:p>
            <a:r>
              <a:rPr lang="en-US" dirty="0">
                <a:latin typeface="Arial Unicode MS" pitchFamily="34" charset="-128"/>
                <a:ea typeface="Arial Unicode MS" pitchFamily="34" charset="-128"/>
                <a:cs typeface="Arial Unicode MS" pitchFamily="34" charset="-128"/>
              </a:rPr>
              <a:t>Materi Psikologi Seksual dan Perkawinan</a:t>
            </a:r>
            <a:endParaRPr lang="id-ID" dirty="0">
              <a:latin typeface="Arial Unicode MS" pitchFamily="34" charset="-128"/>
              <a:ea typeface="Arial Unicode MS" pitchFamily="34" charset="-128"/>
              <a:cs typeface="Arial Unicode MS" pitchFamily="34" charset="-128"/>
            </a:endParaRPr>
          </a:p>
        </p:txBody>
      </p:sp>
      <p:sp>
        <p:nvSpPr>
          <p:cNvPr id="3" name="Content Placeholder 2"/>
          <p:cNvSpPr>
            <a:spLocks noGrp="1"/>
          </p:cNvSpPr>
          <p:nvPr>
            <p:ph sz="quarter" idx="1"/>
          </p:nvPr>
        </p:nvSpPr>
        <p:spPr>
          <a:xfrm>
            <a:off x="963168" y="1353312"/>
            <a:ext cx="10643616" cy="5352288"/>
          </a:xfrm>
        </p:spPr>
        <p:txBody>
          <a:bodyPr>
            <a:normAutofit fontScale="77500" lnSpcReduction="20000"/>
          </a:bodyPr>
          <a:lstStyle/>
          <a:p>
            <a:pPr marL="514350" indent="-514350">
              <a:buClr>
                <a:srgbClr val="002060"/>
              </a:buClr>
              <a:buFont typeface="+mj-lt"/>
              <a:buAutoNum type="arabicPeriod"/>
            </a:pPr>
            <a:endParaRPr lang="id-ID" sz="2400" b="1" dirty="0" smtClean="0">
              <a:latin typeface="Arial" pitchFamily="34" charset="0"/>
              <a:cs typeface="Arial" pitchFamily="34" charset="0"/>
            </a:endParaRPr>
          </a:p>
          <a:p>
            <a:pPr marL="514350" indent="-514350">
              <a:buFont typeface="+mj-lt"/>
              <a:buAutoNum type="arabicPeriod"/>
            </a:pPr>
            <a:r>
              <a:rPr lang="en-US" sz="2400" b="1" dirty="0" smtClean="0">
                <a:latin typeface="Arial" pitchFamily="34" charset="0"/>
                <a:cs typeface="Arial" pitchFamily="34" charset="0"/>
              </a:rPr>
              <a:t>Ruang </a:t>
            </a:r>
            <a:r>
              <a:rPr lang="en-US" sz="2400" b="1" dirty="0">
                <a:latin typeface="Arial" pitchFamily="34" charset="0"/>
                <a:cs typeface="Arial" pitchFamily="34" charset="0"/>
              </a:rPr>
              <a:t>lingkup psikologi seksual dan perkawinan dan </a:t>
            </a:r>
            <a:r>
              <a:rPr lang="id-ID" sz="2400" b="1" dirty="0">
                <a:latin typeface="Arial" pitchFamily="34" charset="0"/>
                <a:cs typeface="Arial" pitchFamily="34" charset="0"/>
              </a:rPr>
              <a:t>Konsep dasar seks</a:t>
            </a:r>
            <a:r>
              <a:rPr lang="en-US" sz="2400" b="1" dirty="0">
                <a:latin typeface="Arial" pitchFamily="34" charset="0"/>
                <a:cs typeface="Arial" pitchFamily="34" charset="0"/>
              </a:rPr>
              <a:t>, </a:t>
            </a:r>
            <a:r>
              <a:rPr lang="id-ID" sz="2400" b="1" dirty="0">
                <a:latin typeface="Arial" pitchFamily="34" charset="0"/>
                <a:cs typeface="Arial" pitchFamily="34" charset="0"/>
              </a:rPr>
              <a:t>gender dan perbedaan jenis kelamin pria dan wanita</a:t>
            </a:r>
            <a:endParaRPr lang="en-US" sz="2400" b="1" dirty="0">
              <a:latin typeface="Arial" pitchFamily="34" charset="0"/>
              <a:cs typeface="Arial" pitchFamily="34" charset="0"/>
            </a:endParaRPr>
          </a:p>
          <a:p>
            <a:pPr marL="514350" indent="-514350">
              <a:buFont typeface="+mj-lt"/>
              <a:buAutoNum type="arabicPeriod"/>
            </a:pPr>
            <a:r>
              <a:rPr lang="en-US" sz="2400" b="1" dirty="0">
                <a:latin typeface="Arial" pitchFamily="34" charset="0"/>
                <a:cs typeface="Arial" pitchFamily="34" charset="0"/>
              </a:rPr>
              <a:t>Konsep dasar </a:t>
            </a:r>
            <a:r>
              <a:rPr lang="id-ID" sz="2400" b="1" dirty="0">
                <a:latin typeface="Arial" pitchFamily="34" charset="0"/>
                <a:cs typeface="Arial" pitchFamily="34" charset="0"/>
              </a:rPr>
              <a:t>maskulinitas, feminitas dan androgenitas</a:t>
            </a:r>
            <a:endParaRPr lang="en-US" sz="2400" b="1" dirty="0">
              <a:latin typeface="Arial" pitchFamily="34" charset="0"/>
              <a:cs typeface="Arial" pitchFamily="34" charset="0"/>
            </a:endParaRPr>
          </a:p>
          <a:p>
            <a:pPr marL="514350" indent="-514350">
              <a:buFont typeface="+mj-lt"/>
              <a:buAutoNum type="arabicPeriod"/>
            </a:pPr>
            <a:r>
              <a:rPr lang="en-US" sz="2400" b="1" dirty="0">
                <a:latin typeface="Arial" pitchFamily="34" charset="0"/>
                <a:cs typeface="Arial" pitchFamily="34" charset="0"/>
              </a:rPr>
              <a:t>Orientasi seksual, identitas gender dan struktur otak</a:t>
            </a:r>
          </a:p>
          <a:p>
            <a:pPr marL="514350" indent="-514350">
              <a:buFont typeface="+mj-lt"/>
              <a:buAutoNum type="arabicPeriod"/>
            </a:pPr>
            <a:r>
              <a:rPr lang="id-ID" sz="2400" b="1" dirty="0">
                <a:latin typeface="Arial" pitchFamily="34" charset="0"/>
                <a:cs typeface="Arial" pitchFamily="34" charset="0"/>
              </a:rPr>
              <a:t>Sikap dan perilaku seksual pada pria dan wanita</a:t>
            </a:r>
            <a:endParaRPr lang="en-US" sz="2400" b="1" dirty="0">
              <a:latin typeface="Arial" pitchFamily="34" charset="0"/>
              <a:cs typeface="Arial" pitchFamily="34" charset="0"/>
            </a:endParaRPr>
          </a:p>
          <a:p>
            <a:pPr marL="514350" indent="-514350">
              <a:buFont typeface="+mj-lt"/>
              <a:buAutoNum type="arabicPeriod"/>
            </a:pPr>
            <a:r>
              <a:rPr lang="en-US" sz="2400" b="1" dirty="0">
                <a:latin typeface="Arial" pitchFamily="34" charset="0"/>
                <a:cs typeface="Arial" pitchFamily="34" charset="0"/>
              </a:rPr>
              <a:t>Hormon dan perilaku seksual</a:t>
            </a:r>
          </a:p>
          <a:p>
            <a:pPr marL="514350" indent="-514350">
              <a:buFont typeface="+mj-lt"/>
              <a:buAutoNum type="arabicPeriod"/>
            </a:pPr>
            <a:r>
              <a:rPr lang="en-US" sz="2400" b="1" dirty="0">
                <a:latin typeface="Arial" pitchFamily="34" charset="0"/>
                <a:cs typeface="Arial" pitchFamily="34" charset="0"/>
              </a:rPr>
              <a:t>Ketertarikan seksual pada lawan jenis ataupun sesama jenis kelamin</a:t>
            </a:r>
          </a:p>
          <a:p>
            <a:pPr marL="514350" indent="-514350">
              <a:buFont typeface="+mj-lt"/>
              <a:buAutoNum type="arabicPeriod"/>
            </a:pPr>
            <a:r>
              <a:rPr lang="en-US" sz="2400" b="1" dirty="0">
                <a:solidFill>
                  <a:schemeClr val="bg2">
                    <a:lumMod val="40000"/>
                    <a:lumOff val="60000"/>
                  </a:schemeClr>
                </a:solidFill>
                <a:latin typeface="Arial" pitchFamily="34" charset="0"/>
                <a:cs typeface="Arial" pitchFamily="34" charset="0"/>
              </a:rPr>
              <a:t>Kesehatan reproduksi dan penyakit seksual menular</a:t>
            </a:r>
          </a:p>
          <a:p>
            <a:pPr marL="514350" indent="-514350">
              <a:buFont typeface="+mj-lt"/>
              <a:buAutoNum type="arabicPeriod"/>
            </a:pPr>
            <a:r>
              <a:rPr lang="en-US" sz="2400" b="1" dirty="0">
                <a:solidFill>
                  <a:schemeClr val="bg2">
                    <a:lumMod val="40000"/>
                    <a:lumOff val="60000"/>
                  </a:schemeClr>
                </a:solidFill>
                <a:latin typeface="Arial" pitchFamily="34" charset="0"/>
                <a:cs typeface="Arial" pitchFamily="34" charset="0"/>
              </a:rPr>
              <a:t>Disfungsi seksual dan perilaku seksual menyimpang</a:t>
            </a:r>
          </a:p>
          <a:p>
            <a:pPr marL="514350" indent="-514350">
              <a:buFont typeface="+mj-lt"/>
              <a:buAutoNum type="arabicPeriod"/>
            </a:pPr>
            <a:r>
              <a:rPr lang="en-US" sz="2400" b="1" dirty="0">
                <a:solidFill>
                  <a:schemeClr val="bg2">
                    <a:lumMod val="40000"/>
                    <a:lumOff val="60000"/>
                  </a:schemeClr>
                </a:solidFill>
                <a:latin typeface="Arial" pitchFamily="34" charset="0"/>
                <a:cs typeface="Arial" pitchFamily="34" charset="0"/>
              </a:rPr>
              <a:t>Cinta, perilaku seksual dan komunikasi dalam perkawinan</a:t>
            </a:r>
          </a:p>
          <a:p>
            <a:pPr marL="514350" indent="-514350">
              <a:buFont typeface="+mj-lt"/>
              <a:buAutoNum type="arabicPeriod"/>
            </a:pPr>
            <a:r>
              <a:rPr lang="en-US" sz="2400" b="1" dirty="0">
                <a:solidFill>
                  <a:schemeClr val="bg2">
                    <a:lumMod val="40000"/>
                    <a:lumOff val="60000"/>
                  </a:schemeClr>
                </a:solidFill>
                <a:latin typeface="Arial" pitchFamily="34" charset="0"/>
                <a:cs typeface="Arial" pitchFamily="34" charset="0"/>
              </a:rPr>
              <a:t>Perselingkuhan dan kekerasan seksual pada pasangan</a:t>
            </a:r>
          </a:p>
          <a:p>
            <a:pPr marL="514350" indent="-514350">
              <a:buFont typeface="+mj-lt"/>
              <a:buAutoNum type="arabicPeriod"/>
            </a:pPr>
            <a:r>
              <a:rPr lang="en-US" sz="2400" b="1" dirty="0">
                <a:solidFill>
                  <a:schemeClr val="bg2">
                    <a:lumMod val="40000"/>
                    <a:lumOff val="60000"/>
                  </a:schemeClr>
                </a:solidFill>
                <a:latin typeface="Arial" pitchFamily="34" charset="0"/>
                <a:cs typeface="Arial" pitchFamily="34" charset="0"/>
              </a:rPr>
              <a:t>Konflik, krisis dalam keluarga dan manajemen krisis</a:t>
            </a:r>
          </a:p>
          <a:p>
            <a:pPr marL="514350" indent="-514350">
              <a:buFont typeface="+mj-lt"/>
              <a:buAutoNum type="arabicPeriod"/>
            </a:pPr>
            <a:r>
              <a:rPr lang="en-US" sz="2400" b="1" dirty="0">
                <a:solidFill>
                  <a:schemeClr val="bg2">
                    <a:lumMod val="40000"/>
                    <a:lumOff val="60000"/>
                  </a:schemeClr>
                </a:solidFill>
                <a:latin typeface="Arial" pitchFamily="34" charset="0"/>
                <a:cs typeface="Arial" pitchFamily="34" charset="0"/>
              </a:rPr>
              <a:t>Kesetiaan, perilaku seksual monogami dan komitmen perkawinan</a:t>
            </a:r>
          </a:p>
          <a:p>
            <a:pPr marL="514350" indent="-514350">
              <a:buFont typeface="+mj-lt"/>
              <a:buAutoNum type="arabicPeriod"/>
            </a:pPr>
            <a:r>
              <a:rPr lang="en-US" sz="2400" b="1" dirty="0">
                <a:solidFill>
                  <a:schemeClr val="bg2">
                    <a:lumMod val="40000"/>
                    <a:lumOff val="60000"/>
                  </a:schemeClr>
                </a:solidFill>
                <a:latin typeface="Arial" pitchFamily="34" charset="0"/>
                <a:cs typeface="Arial" pitchFamily="34" charset="0"/>
              </a:rPr>
              <a:t>Seksualitas dan kelanggengan </a:t>
            </a:r>
            <a:r>
              <a:rPr lang="en-US" sz="2400" b="1" dirty="0" smtClean="0">
                <a:solidFill>
                  <a:schemeClr val="bg2">
                    <a:lumMod val="40000"/>
                    <a:lumOff val="60000"/>
                  </a:schemeClr>
                </a:solidFill>
                <a:latin typeface="Arial" pitchFamily="34" charset="0"/>
                <a:cs typeface="Arial" pitchFamily="34" charset="0"/>
              </a:rPr>
              <a:t>perkawinan</a:t>
            </a:r>
            <a:endParaRPr lang="id-ID" sz="2400" dirty="0">
              <a:solidFill>
                <a:schemeClr val="bg2">
                  <a:lumMod val="40000"/>
                  <a:lumOff val="60000"/>
                </a:schemeClr>
              </a:solidFill>
              <a:latin typeface="Arial" pitchFamily="34" charset="0"/>
              <a:cs typeface="Arial" pitchFamily="34" charset="0"/>
            </a:endParaRPr>
          </a:p>
          <a:p>
            <a:pPr marL="514350" indent="-514350">
              <a:buFont typeface="+mj-lt"/>
              <a:buAutoNum type="arabicPeriod"/>
            </a:pPr>
            <a:endParaRPr lang="en-US" sz="2400" dirty="0">
              <a:latin typeface="Arial" pitchFamily="34" charset="0"/>
              <a:cs typeface="Arial" pitchFamily="34" charset="0"/>
            </a:endParaRPr>
          </a:p>
          <a:p>
            <a:pPr marL="514350" indent="-514350">
              <a:buFont typeface="+mj-lt"/>
              <a:buAutoNum type="arabicPeriod"/>
            </a:pPr>
            <a:endParaRPr lang="id-ID" sz="2400" dirty="0">
              <a:latin typeface="Arial" pitchFamily="34" charset="0"/>
              <a:cs typeface="Arial" pitchFamily="34" charset="0"/>
            </a:endParaRPr>
          </a:p>
        </p:txBody>
      </p:sp>
    </p:spTree>
    <p:extLst>
      <p:ext uri="{BB962C8B-B14F-4D97-AF65-F5344CB8AC3E}">
        <p14:creationId xmlns:p14="http://schemas.microsoft.com/office/powerpoint/2010/main" val="39054655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274638"/>
            <a:ext cx="8534400" cy="1143000"/>
          </a:xfrm>
        </p:spPr>
        <p:txBody>
          <a:bodyPr>
            <a:normAutofit fontScale="90000"/>
          </a:bodyPr>
          <a:lstStyle/>
          <a:p>
            <a:r>
              <a:rPr lang="en-US" sz="4400" b="1" dirty="0">
                <a:latin typeface="Arial" pitchFamily="34" charset="0"/>
                <a:cs typeface="Arial" pitchFamily="34" charset="0"/>
              </a:rPr>
              <a:t>Ruang lingkup psikologi seksual dan perkawinan</a:t>
            </a:r>
            <a:endParaRPr lang="id-ID" dirty="0">
              <a:effectLst/>
            </a:endParaRPr>
          </a:p>
        </p:txBody>
      </p:sp>
      <p:sp>
        <p:nvSpPr>
          <p:cNvPr id="3" name="Content Placeholder 2"/>
          <p:cNvSpPr>
            <a:spLocks noGrp="1"/>
          </p:cNvSpPr>
          <p:nvPr>
            <p:ph sz="quarter" idx="1"/>
          </p:nvPr>
        </p:nvSpPr>
        <p:spPr>
          <a:xfrm>
            <a:off x="2301240" y="1752600"/>
            <a:ext cx="7790688" cy="4800600"/>
          </a:xfrm>
        </p:spPr>
        <p:txBody>
          <a:bodyPr>
            <a:normAutofit lnSpcReduction="10000"/>
          </a:bodyPr>
          <a:lstStyle/>
          <a:p>
            <a:r>
              <a:rPr lang="en-US" sz="3600" dirty="0" smtClean="0"/>
              <a:t>Psikologi perkembangan II</a:t>
            </a:r>
          </a:p>
          <a:p>
            <a:r>
              <a:rPr lang="en-US" sz="3600" dirty="0" smtClean="0"/>
              <a:t>Psikologi kognitif</a:t>
            </a:r>
          </a:p>
          <a:p>
            <a:r>
              <a:rPr lang="en-US" sz="3600" dirty="0" smtClean="0"/>
              <a:t>Psikologi neurologi</a:t>
            </a:r>
          </a:p>
          <a:p>
            <a:r>
              <a:rPr lang="en-US" sz="3600" dirty="0" smtClean="0"/>
              <a:t>Psikologi abnormal</a:t>
            </a:r>
          </a:p>
          <a:p>
            <a:r>
              <a:rPr lang="en-US" sz="3600" dirty="0" smtClean="0"/>
              <a:t>Psikologi klinis</a:t>
            </a:r>
          </a:p>
          <a:p>
            <a:r>
              <a:rPr lang="en-US" sz="3600" dirty="0" smtClean="0"/>
              <a:t>Psikologi gender</a:t>
            </a:r>
          </a:p>
          <a:p>
            <a:r>
              <a:rPr lang="en-US" sz="3600" dirty="0" smtClean="0"/>
              <a:t>Psikologi keluarga</a:t>
            </a:r>
          </a:p>
          <a:p>
            <a:pPr>
              <a:buNone/>
            </a:pPr>
            <a:endParaRPr lang="id-ID" dirty="0"/>
          </a:p>
        </p:txBody>
      </p:sp>
    </p:spTree>
    <p:extLst>
      <p:ext uri="{BB962C8B-B14F-4D97-AF65-F5344CB8AC3E}">
        <p14:creationId xmlns:p14="http://schemas.microsoft.com/office/powerpoint/2010/main" val="14235917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1104" y="304800"/>
            <a:ext cx="10960608" cy="1200329"/>
          </a:xfrm>
          <a:prstGeom prst="rect">
            <a:avLst/>
          </a:prstGeom>
        </p:spPr>
        <p:txBody>
          <a:bodyPr wrap="square">
            <a:spAutoFit/>
          </a:bodyPr>
          <a:lstStyle/>
          <a:p>
            <a:pPr marL="514350" indent="-514350">
              <a:buFont typeface="+mj-lt"/>
              <a:buAutoNum type="arabicPeriod"/>
            </a:pPr>
            <a:r>
              <a:rPr lang="id-ID" b="1" dirty="0">
                <a:latin typeface="Arial" pitchFamily="34" charset="0"/>
                <a:cs typeface="Arial" pitchFamily="34" charset="0"/>
              </a:rPr>
              <a:t>Konsep dasar seks</a:t>
            </a:r>
            <a:r>
              <a:rPr lang="en-US" b="1" dirty="0">
                <a:latin typeface="Arial" pitchFamily="34" charset="0"/>
                <a:cs typeface="Arial" pitchFamily="34" charset="0"/>
              </a:rPr>
              <a:t>, </a:t>
            </a:r>
            <a:r>
              <a:rPr lang="id-ID" b="1" dirty="0">
                <a:latin typeface="Arial" pitchFamily="34" charset="0"/>
                <a:cs typeface="Arial" pitchFamily="34" charset="0"/>
              </a:rPr>
              <a:t>gender dan perbedaan jenis kelamin pria </a:t>
            </a:r>
            <a:r>
              <a:rPr lang="en-US" b="1" dirty="0">
                <a:latin typeface="Arial" pitchFamily="34" charset="0"/>
                <a:cs typeface="Arial" pitchFamily="34" charset="0"/>
              </a:rPr>
              <a:t>&amp; </a:t>
            </a:r>
            <a:r>
              <a:rPr lang="id-ID" b="1" dirty="0">
                <a:latin typeface="Arial" pitchFamily="34" charset="0"/>
                <a:cs typeface="Arial" pitchFamily="34" charset="0"/>
              </a:rPr>
              <a:t>wanita</a:t>
            </a:r>
            <a:endParaRPr lang="id-ID" b="1" dirty="0"/>
          </a:p>
        </p:txBody>
      </p:sp>
      <p:sp>
        <p:nvSpPr>
          <p:cNvPr id="8" name="TextBox 1"/>
          <p:cNvSpPr txBox="1">
            <a:spLocks noGrp="1" noChangeArrowheads="1"/>
          </p:cNvSpPr>
          <p:nvPr>
            <p:ph sz="quarter" idx="1"/>
          </p:nvPr>
        </p:nvSpPr>
        <p:spPr bwMode="auto">
          <a:xfrm>
            <a:off x="1011936" y="1992205"/>
            <a:ext cx="10265664" cy="5042406"/>
          </a:xfrm>
          <a:prstGeom prst="rect">
            <a:avLst/>
          </a:prstGeom>
          <a:noFill/>
          <a:ln w="9525">
            <a:noFill/>
            <a:miter lim="800000"/>
            <a:headEnd/>
            <a:tailEnd/>
          </a:ln>
        </p:spPr>
        <p:txBody>
          <a:bodyPr wrap="square">
            <a:spAutoFit/>
          </a:bodyPr>
          <a:lstStyle/>
          <a:p>
            <a:pPr>
              <a:buNone/>
            </a:pPr>
            <a:r>
              <a:rPr lang="id-ID" sz="2800" b="1" dirty="0">
                <a:latin typeface="Arial" pitchFamily="34" charset="0"/>
                <a:cs typeface="Arial" pitchFamily="34" charset="0"/>
              </a:rPr>
              <a:t>Pengertian gender</a:t>
            </a:r>
          </a:p>
          <a:p>
            <a:pPr>
              <a:buClr>
                <a:srgbClr val="002060"/>
              </a:buClr>
            </a:pPr>
            <a:r>
              <a:rPr lang="id-ID" sz="2800" dirty="0">
                <a:latin typeface="Arial" pitchFamily="34" charset="0"/>
                <a:cs typeface="Arial" pitchFamily="34" charset="0"/>
              </a:rPr>
              <a:t>Perbedaan yg tampak antara laki2 &amp; perempuan ditinjau dr segi nilai &amp; tingkah laku (Webster’s new </a:t>
            </a:r>
            <a:r>
              <a:rPr lang="en-US" sz="2800" dirty="0">
                <a:latin typeface="Arial" pitchFamily="34" charset="0"/>
                <a:cs typeface="Arial" pitchFamily="34" charset="0"/>
              </a:rPr>
              <a:t>w</a:t>
            </a:r>
            <a:r>
              <a:rPr lang="id-ID" sz="2800" dirty="0">
                <a:latin typeface="Arial" pitchFamily="34" charset="0"/>
                <a:cs typeface="Arial" pitchFamily="34" charset="0"/>
              </a:rPr>
              <a:t>orld dictionary)</a:t>
            </a:r>
          </a:p>
          <a:p>
            <a:pPr>
              <a:buClr>
                <a:srgbClr val="002060"/>
              </a:buClr>
            </a:pPr>
            <a:endParaRPr lang="id-ID" sz="2800" dirty="0">
              <a:latin typeface="Arial" pitchFamily="34" charset="0"/>
              <a:cs typeface="Arial" pitchFamily="34" charset="0"/>
            </a:endParaRPr>
          </a:p>
          <a:p>
            <a:pPr>
              <a:buClr>
                <a:srgbClr val="002060"/>
              </a:buClr>
            </a:pPr>
            <a:r>
              <a:rPr lang="id-ID" sz="2800" dirty="0">
                <a:latin typeface="Arial" pitchFamily="34" charset="0"/>
                <a:cs typeface="Arial" pitchFamily="34" charset="0"/>
              </a:rPr>
              <a:t>Konsep kultural yg berupaya membuat pembedaan (distinction) dlm hal peran, perilaku, mentalitas &amp; karakteristik emosional antara laki2 &amp; perempuan yg berkembang dlm masyarakat</a:t>
            </a:r>
            <a:r>
              <a:rPr lang="en-US" sz="2800" dirty="0">
                <a:latin typeface="Arial" pitchFamily="34" charset="0"/>
                <a:cs typeface="Arial" pitchFamily="34" charset="0"/>
              </a:rPr>
              <a:t> </a:t>
            </a:r>
          </a:p>
          <a:p>
            <a:pPr>
              <a:buNone/>
            </a:pPr>
            <a:r>
              <a:rPr lang="en-US" sz="2800" dirty="0">
                <a:latin typeface="Arial" pitchFamily="34" charset="0"/>
                <a:cs typeface="Arial" pitchFamily="34" charset="0"/>
              </a:rPr>
              <a:t>                              </a:t>
            </a:r>
            <a:r>
              <a:rPr lang="id-ID" sz="2800" dirty="0">
                <a:latin typeface="Arial" pitchFamily="34" charset="0"/>
                <a:cs typeface="Arial" pitchFamily="34" charset="0"/>
              </a:rPr>
              <a:t>(Women’s studies encyclopedia)</a:t>
            </a:r>
          </a:p>
          <a:p>
            <a:endParaRPr lang="id-ID" sz="2800" dirty="0">
              <a:latin typeface="Arial" pitchFamily="34" charset="0"/>
              <a:cs typeface="Arial" pitchFamily="34" charset="0"/>
            </a:endParaRPr>
          </a:p>
        </p:txBody>
      </p:sp>
    </p:spTree>
    <p:extLst>
      <p:ext uri="{BB962C8B-B14F-4D97-AF65-F5344CB8AC3E}">
        <p14:creationId xmlns:p14="http://schemas.microsoft.com/office/powerpoint/2010/main" val="11983664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1"/>
          <p:cNvSpPr txBox="1">
            <a:spLocks noChangeArrowheads="1"/>
          </p:cNvSpPr>
          <p:nvPr/>
        </p:nvSpPr>
        <p:spPr bwMode="auto">
          <a:xfrm>
            <a:off x="1524000" y="613112"/>
            <a:ext cx="9144000" cy="5940088"/>
          </a:xfrm>
          <a:prstGeom prst="rect">
            <a:avLst/>
          </a:prstGeom>
          <a:noFill/>
          <a:ln w="9525">
            <a:noFill/>
            <a:miter lim="800000"/>
            <a:headEnd/>
            <a:tailEnd/>
          </a:ln>
        </p:spPr>
        <p:txBody>
          <a:bodyPr wrap="square">
            <a:spAutoFit/>
          </a:bodyPr>
          <a:lstStyle/>
          <a:p>
            <a:r>
              <a:rPr lang="en-US" sz="4400" b="1" u="sng" dirty="0">
                <a:latin typeface="Baskerville Old Face" pitchFamily="18" charset="0"/>
              </a:rPr>
              <a:t>Pengertian gender</a:t>
            </a:r>
            <a:endParaRPr lang="id-ID" sz="4400" b="1" u="sng" dirty="0">
              <a:latin typeface="Baskerville Old Face" pitchFamily="18" charset="0"/>
            </a:endParaRPr>
          </a:p>
          <a:p>
            <a:endParaRPr lang="en-US" sz="2800" dirty="0"/>
          </a:p>
          <a:p>
            <a:r>
              <a:rPr lang="id-ID" sz="2800" dirty="0">
                <a:latin typeface="Arial" pitchFamily="34" charset="0"/>
                <a:cs typeface="Arial" pitchFamily="34" charset="0"/>
              </a:rPr>
              <a:t>Jender sebagai interpretasi mental &amp; kultural terhadap perbedaan kelamin yakni laki-laki dan perempuan. Jender dipergunakan untuk menunjukkan pembagian kerja yang dianggap tepat bagi laki-laki dan perempuan. (Kamus Besar Bahasa Indonesia)</a:t>
            </a:r>
            <a:endParaRPr lang="en-US" sz="2800" dirty="0">
              <a:latin typeface="Arial" pitchFamily="34" charset="0"/>
              <a:cs typeface="Arial" pitchFamily="34" charset="0"/>
            </a:endParaRPr>
          </a:p>
          <a:p>
            <a:endParaRPr lang="en-US" sz="2800" dirty="0">
              <a:latin typeface="Arial" pitchFamily="34" charset="0"/>
              <a:cs typeface="Arial" pitchFamily="34" charset="0"/>
            </a:endParaRPr>
          </a:p>
          <a:p>
            <a:r>
              <a:rPr lang="id-ID" sz="2800" dirty="0">
                <a:latin typeface="Arial" pitchFamily="34" charset="0"/>
                <a:cs typeface="Arial" pitchFamily="34" charset="0"/>
              </a:rPr>
              <a:t>Gender adalah sifat2 pribadi dan perilaku yang mengkarakteristikkan seseorang menjadi maskulin dan feminin. Standard maskulin dan feminin bervariasi berdasarkan budaya dan zaman dalam masyarakat yang sama</a:t>
            </a:r>
            <a:r>
              <a:rPr lang="en-US" sz="2800" dirty="0">
                <a:latin typeface="Arial" pitchFamily="34" charset="0"/>
                <a:cs typeface="Arial" pitchFamily="34" charset="0"/>
              </a:rPr>
              <a:t> (DeGenova dan Rice)</a:t>
            </a:r>
            <a:endParaRPr lang="id-ID" sz="2800" dirty="0"/>
          </a:p>
        </p:txBody>
      </p:sp>
    </p:spTree>
    <p:extLst>
      <p:ext uri="{BB962C8B-B14F-4D97-AF65-F5344CB8AC3E}">
        <p14:creationId xmlns:p14="http://schemas.microsoft.com/office/powerpoint/2010/main" val="25727073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8953" y="377952"/>
            <a:ext cx="5068823" cy="1456267"/>
          </a:xfrm>
        </p:spPr>
        <p:txBody>
          <a:bodyPr/>
          <a:lstStyle/>
          <a:p>
            <a:r>
              <a:rPr lang="en-US" b="1" dirty="0" smtClean="0">
                <a:solidFill>
                  <a:schemeClr val="tx1"/>
                </a:solidFill>
                <a:effectLst/>
              </a:rPr>
              <a:t>Pengertian gender</a:t>
            </a:r>
            <a:endParaRPr lang="id-ID" b="1" dirty="0">
              <a:solidFill>
                <a:schemeClr val="tx1"/>
              </a:solidFill>
              <a:effectLst/>
            </a:endParaRPr>
          </a:p>
        </p:txBody>
      </p:sp>
      <p:sp>
        <p:nvSpPr>
          <p:cNvPr id="3" name="Content Placeholder 2"/>
          <p:cNvSpPr>
            <a:spLocks noGrp="1"/>
          </p:cNvSpPr>
          <p:nvPr>
            <p:ph sz="quarter" idx="1"/>
          </p:nvPr>
        </p:nvSpPr>
        <p:spPr>
          <a:xfrm>
            <a:off x="1341120" y="1447800"/>
            <a:ext cx="9326880" cy="5410200"/>
          </a:xfrm>
        </p:spPr>
        <p:txBody>
          <a:bodyPr>
            <a:normAutofit/>
          </a:bodyPr>
          <a:lstStyle/>
          <a:p>
            <a:pPr marL="624078" indent="-514350">
              <a:buFont typeface="+mj-lt"/>
              <a:buAutoNum type="arabicPeriod"/>
            </a:pPr>
            <a:r>
              <a:rPr lang="en-US" sz="2800" dirty="0" smtClean="0"/>
              <a:t>Gender is multidimensional; there are psychological, social, cultural, political, and economic dimensions to gender. </a:t>
            </a:r>
          </a:p>
          <a:p>
            <a:pPr marL="624078" indent="-514350">
              <a:buFont typeface="+mj-lt"/>
              <a:buAutoNum type="arabicPeriod"/>
            </a:pPr>
            <a:r>
              <a:rPr lang="en-US" sz="2800" dirty="0" smtClean="0"/>
              <a:t>At one and the same time, gender is both highly personal and eminently political. For each of us, gender is an essential element of our personal identity and an important social status in our relationships with others.</a:t>
            </a:r>
          </a:p>
          <a:p>
            <a:pPr marL="624078" indent="-514350">
              <a:buFont typeface="+mj-lt"/>
              <a:buAutoNum type="arabicPeriod"/>
            </a:pPr>
            <a:r>
              <a:rPr lang="en-US" sz="2800" dirty="0" smtClean="0"/>
              <a:t>Gender is dynamic and highly variable.  </a:t>
            </a:r>
          </a:p>
          <a:p>
            <a:pPr marL="624078" indent="-514350" algn="r">
              <a:buNone/>
            </a:pPr>
            <a:r>
              <a:rPr lang="en-US" sz="2800" dirty="0" smtClean="0"/>
              <a:t>(Strong dkk:105)</a:t>
            </a:r>
            <a:endParaRPr lang="id-ID" sz="2800" dirty="0"/>
          </a:p>
        </p:txBody>
      </p:sp>
    </p:spTree>
    <p:extLst>
      <p:ext uri="{BB962C8B-B14F-4D97-AF65-F5344CB8AC3E}">
        <p14:creationId xmlns:p14="http://schemas.microsoft.com/office/powerpoint/2010/main" val="23492241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b="1" dirty="0" smtClean="0">
                <a:solidFill>
                  <a:schemeClr val="tx1"/>
                </a:solidFill>
                <a:effectLst/>
              </a:rPr>
              <a:t>K</a:t>
            </a:r>
            <a:r>
              <a:rPr lang="id-ID" b="1" smtClean="0">
                <a:solidFill>
                  <a:schemeClr val="tx1"/>
                </a:solidFill>
                <a:effectLst/>
              </a:rPr>
              <a:t>esimpulan</a:t>
            </a:r>
            <a:endParaRPr lang="id-ID" b="1" dirty="0">
              <a:solidFill>
                <a:schemeClr val="tx1"/>
              </a:solidFill>
              <a:effectLst/>
            </a:endParaRPr>
          </a:p>
        </p:txBody>
      </p:sp>
      <p:sp>
        <p:nvSpPr>
          <p:cNvPr id="13315" name="Content Placeholder 2"/>
          <p:cNvSpPr>
            <a:spLocks noGrp="1"/>
          </p:cNvSpPr>
          <p:nvPr>
            <p:ph sz="quarter" idx="1"/>
          </p:nvPr>
        </p:nvSpPr>
        <p:spPr>
          <a:xfrm>
            <a:off x="2100072" y="1688592"/>
            <a:ext cx="9067800" cy="4995672"/>
          </a:xfrm>
        </p:spPr>
        <p:txBody>
          <a:bodyPr>
            <a:normAutofit/>
          </a:bodyPr>
          <a:lstStyle/>
          <a:p>
            <a:pPr marL="342900" indent="-342900" eaLnBrk="1" hangingPunct="1">
              <a:buFont typeface="+mj-lt"/>
              <a:buAutoNum type="arabicPeriod"/>
            </a:pPr>
            <a:r>
              <a:rPr lang="id-ID" sz="2400" b="1" dirty="0" smtClean="0"/>
              <a:t>Gender</a:t>
            </a:r>
            <a:r>
              <a:rPr lang="id-ID" sz="2400" dirty="0" smtClean="0"/>
              <a:t> adalah suatu konsep yang digunakan untuk mengidentifikasi perbedaan laki-laki dan perempuan dilihat dari segi pengaruh sosial budaya. Gender adalah suatu bentuk rekayasa masyarakat  (social construction)</a:t>
            </a:r>
            <a:endParaRPr lang="en-US" sz="2400" dirty="0" smtClean="0"/>
          </a:p>
          <a:p>
            <a:pPr marL="342900" indent="-342900" eaLnBrk="1" hangingPunct="1">
              <a:buFont typeface="+mj-lt"/>
              <a:buAutoNum type="arabicPeriod"/>
            </a:pPr>
            <a:r>
              <a:rPr lang="en-US" sz="2400" dirty="0" smtClean="0"/>
              <a:t>Sementara, </a:t>
            </a:r>
            <a:r>
              <a:rPr lang="en-US" sz="2400" b="1" dirty="0" smtClean="0"/>
              <a:t>gender role </a:t>
            </a:r>
            <a:r>
              <a:rPr lang="en-US" sz="2400" dirty="0" smtClean="0"/>
              <a:t>refers to the expectations that go along either being male versus female. We typically expect men to be strong, independent, and competitive, and to keep their emotions hidden (men gender role). By contrast, we typically expect women to be caring, emotionally expressive, polite, and helpful (women gender role). Or we expect men to be masculine , and women to be feminine. (Helgeson:1-4)</a:t>
            </a:r>
          </a:p>
          <a:p>
            <a:pPr marL="342900" indent="-342900" eaLnBrk="1" hangingPunct="1">
              <a:buFont typeface="+mj-lt"/>
              <a:buAutoNum type="arabicPeriod"/>
            </a:pPr>
            <a:r>
              <a:rPr lang="en-US" sz="2400" dirty="0" smtClean="0"/>
              <a:t>Gender role akan dibahas pada topik berikutnya.</a:t>
            </a:r>
            <a:endParaRPr lang="id-ID" sz="2400" dirty="0" smtClean="0"/>
          </a:p>
        </p:txBody>
      </p:sp>
    </p:spTree>
    <p:extLst>
      <p:ext uri="{BB962C8B-B14F-4D97-AF65-F5344CB8AC3E}">
        <p14:creationId xmlns:p14="http://schemas.microsoft.com/office/powerpoint/2010/main" val="40638604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id-ID" b="1" dirty="0" smtClean="0">
                <a:solidFill>
                  <a:schemeClr val="tx1"/>
                </a:solidFill>
                <a:effectLst/>
              </a:rPr>
              <a:t>Perbedaan gender dan sex</a:t>
            </a:r>
            <a:endParaRPr lang="id-ID" b="1" dirty="0">
              <a:solidFill>
                <a:schemeClr val="tx1"/>
              </a:solidFill>
              <a:effectLst/>
            </a:endParaRPr>
          </a:p>
        </p:txBody>
      </p:sp>
      <p:sp>
        <p:nvSpPr>
          <p:cNvPr id="14339" name="Content Placeholder 3"/>
          <p:cNvSpPr>
            <a:spLocks noGrp="1"/>
          </p:cNvSpPr>
          <p:nvPr>
            <p:ph sz="quarter" idx="1"/>
          </p:nvPr>
        </p:nvSpPr>
        <p:spPr>
          <a:xfrm>
            <a:off x="938784" y="1524000"/>
            <a:ext cx="5233416" cy="4663440"/>
          </a:xfrm>
        </p:spPr>
        <p:txBody>
          <a:bodyPr>
            <a:normAutofit/>
          </a:bodyPr>
          <a:lstStyle/>
          <a:p>
            <a:pPr eaLnBrk="1" hangingPunct="1">
              <a:buFont typeface="Wingdings 2" pitchFamily="18" charset="2"/>
              <a:buNone/>
            </a:pPr>
            <a:r>
              <a:rPr lang="id-ID" sz="2400" dirty="0" smtClean="0"/>
              <a:t>Studi gender</a:t>
            </a:r>
          </a:p>
          <a:p>
            <a:pPr eaLnBrk="1" hangingPunct="1">
              <a:buFont typeface="Wingdings" pitchFamily="2" charset="2"/>
              <a:buChar char="ü"/>
            </a:pPr>
            <a:r>
              <a:rPr lang="id-ID" sz="2400" dirty="0" smtClean="0"/>
              <a:t>Lebih menekankan pada aspek-aspek maskulinitas/feminitas seseorang</a:t>
            </a:r>
          </a:p>
          <a:p>
            <a:pPr eaLnBrk="1" hangingPunct="1">
              <a:buFont typeface="Wingdings" pitchFamily="2" charset="2"/>
              <a:buChar char="ü"/>
            </a:pPr>
            <a:r>
              <a:rPr lang="id-ID" sz="2400" dirty="0" smtClean="0"/>
              <a:t>Pada aspek sosial, budaya, psikologis, dan aspek-aspek non biologis.</a:t>
            </a:r>
            <a:r>
              <a:rPr lang="en-US" sz="2400" dirty="0" smtClean="0"/>
              <a:t> </a:t>
            </a:r>
            <a:endParaRPr lang="id-ID" sz="2400" dirty="0" smtClean="0"/>
          </a:p>
          <a:p>
            <a:pPr eaLnBrk="1" hangingPunct="1">
              <a:buFont typeface="Wingdings" pitchFamily="2" charset="2"/>
              <a:buChar char="ü"/>
            </a:pPr>
            <a:endParaRPr lang="id-ID" dirty="0" smtClean="0"/>
          </a:p>
        </p:txBody>
      </p:sp>
      <p:sp>
        <p:nvSpPr>
          <p:cNvPr id="14340" name="Content Placeholder 4"/>
          <p:cNvSpPr>
            <a:spLocks noGrp="1"/>
          </p:cNvSpPr>
          <p:nvPr>
            <p:ph sz="quarter" idx="2"/>
          </p:nvPr>
        </p:nvSpPr>
        <p:spPr>
          <a:xfrm>
            <a:off x="6172200" y="1600200"/>
            <a:ext cx="5483352" cy="4953000"/>
          </a:xfrm>
        </p:spPr>
        <p:txBody>
          <a:bodyPr>
            <a:normAutofit/>
          </a:bodyPr>
          <a:lstStyle/>
          <a:p>
            <a:pPr eaLnBrk="1" hangingPunct="1">
              <a:buFont typeface="Wingdings 2" pitchFamily="18" charset="2"/>
              <a:buNone/>
            </a:pPr>
            <a:r>
              <a:rPr lang="id-ID" sz="2800" dirty="0" smtClean="0"/>
              <a:t>Sex (jenis kelamin)</a:t>
            </a:r>
          </a:p>
          <a:p>
            <a:pPr eaLnBrk="1" hangingPunct="1">
              <a:buFont typeface="Wingdings" pitchFamily="2" charset="2"/>
              <a:buChar char="ü"/>
            </a:pPr>
            <a:r>
              <a:rPr lang="id-ID" sz="2500" dirty="0"/>
              <a:t>Pada anatomi biologis dan komposisi kimia dalam tubuh laki-laki dan perempuan</a:t>
            </a:r>
          </a:p>
          <a:p>
            <a:pPr eaLnBrk="1" hangingPunct="1">
              <a:buFont typeface="Wingdings" pitchFamily="2" charset="2"/>
              <a:buChar char="ü"/>
            </a:pPr>
            <a:r>
              <a:rPr lang="id-ID" sz="2500" dirty="0"/>
              <a:t>Berkonsentrasi pada aspek biologis seseorang, meliputi perbedaan komposisi kimia dan hormon dalam tubuh, anatomi fisik, reproduksi dan karakteristik biologis lainnya</a:t>
            </a:r>
          </a:p>
        </p:txBody>
      </p:sp>
    </p:spTree>
    <p:extLst>
      <p:ext uri="{BB962C8B-B14F-4D97-AF65-F5344CB8AC3E}">
        <p14:creationId xmlns:p14="http://schemas.microsoft.com/office/powerpoint/2010/main" val="19218499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61417" y="182880"/>
            <a:ext cx="10131425" cy="1456267"/>
          </a:xfrm>
        </p:spPr>
        <p:txBody>
          <a:bodyPr/>
          <a:lstStyle/>
          <a:p>
            <a:r>
              <a:rPr lang="en-US" b="1" dirty="0" smtClean="0">
                <a:solidFill>
                  <a:schemeClr val="tx1"/>
                </a:solidFill>
                <a:effectLst/>
              </a:rPr>
              <a:t>Sex (jenis kelamin)</a:t>
            </a:r>
            <a:endParaRPr lang="id-ID" b="1" dirty="0">
              <a:solidFill>
                <a:schemeClr val="tx1"/>
              </a:solidFill>
              <a:effectLst/>
            </a:endParaRPr>
          </a:p>
        </p:txBody>
      </p:sp>
      <p:sp>
        <p:nvSpPr>
          <p:cNvPr id="6" name="Content Placeholder 5"/>
          <p:cNvSpPr>
            <a:spLocks noGrp="1"/>
          </p:cNvSpPr>
          <p:nvPr>
            <p:ph sz="quarter" idx="1"/>
          </p:nvPr>
        </p:nvSpPr>
        <p:spPr>
          <a:xfrm>
            <a:off x="1389888" y="1639146"/>
            <a:ext cx="9960864" cy="5218853"/>
          </a:xfrm>
        </p:spPr>
        <p:txBody>
          <a:bodyPr>
            <a:normAutofit fontScale="92500"/>
          </a:bodyPr>
          <a:lstStyle/>
          <a:p>
            <a:pPr marL="624078" indent="-514350">
              <a:buFont typeface="+mj-lt"/>
              <a:buAutoNum type="alphaLcPeriod"/>
            </a:pPr>
            <a:r>
              <a:rPr lang="en-US" sz="3000" dirty="0" smtClean="0"/>
              <a:t>Sex has only two categories,</a:t>
            </a:r>
          </a:p>
          <a:p>
            <a:pPr marL="624078" indent="-514350">
              <a:buFont typeface="+mj-lt"/>
              <a:buAutoNum type="alphaLcPeriod"/>
            </a:pPr>
            <a:r>
              <a:rPr lang="en-US" sz="3000" dirty="0" smtClean="0"/>
              <a:t>The categories are mutually exclusive,</a:t>
            </a:r>
          </a:p>
          <a:p>
            <a:pPr marL="624078" indent="-514350">
              <a:buFont typeface="+mj-lt"/>
              <a:buAutoNum type="alphaLcPeriod"/>
            </a:pPr>
            <a:r>
              <a:rPr lang="en-US" sz="3000" dirty="0" smtClean="0"/>
              <a:t>Human are immediately exposed to members of both categories</a:t>
            </a:r>
          </a:p>
          <a:p>
            <a:pPr marL="624078" indent="-514350">
              <a:buFont typeface="+mj-lt"/>
              <a:buAutoNum type="alphaLcPeriod"/>
            </a:pPr>
            <a:endParaRPr lang="en-US" sz="3000" dirty="0" smtClean="0"/>
          </a:p>
          <a:p>
            <a:pPr marL="624078" indent="-514350">
              <a:buNone/>
            </a:pPr>
            <a:r>
              <a:rPr lang="id-ID" sz="3000" dirty="0" smtClean="0"/>
              <a:t>	</a:t>
            </a:r>
            <a:r>
              <a:rPr lang="en-US" sz="3000" dirty="0" smtClean="0"/>
              <a:t>Sex refers to the biological categories distinguished by genes, chromosomes, and hormones sex is a relatively stable category that is not easily changed, although recent technology has allowed people to change their biological sex.</a:t>
            </a:r>
          </a:p>
          <a:p>
            <a:pPr marL="624078" indent="-514350" algn="r">
              <a:buNone/>
            </a:pPr>
            <a:r>
              <a:rPr lang="en-US" sz="3000" dirty="0" smtClean="0"/>
              <a:t>(DeGenova)</a:t>
            </a:r>
          </a:p>
          <a:p>
            <a:pPr marL="624078" indent="-514350">
              <a:buNone/>
            </a:pPr>
            <a:endParaRPr lang="en-US" dirty="0" smtClean="0"/>
          </a:p>
        </p:txBody>
      </p:sp>
    </p:spTree>
    <p:extLst>
      <p:ext uri="{BB962C8B-B14F-4D97-AF65-F5344CB8AC3E}">
        <p14:creationId xmlns:p14="http://schemas.microsoft.com/office/powerpoint/2010/main" val="19484410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0800" y="76200"/>
            <a:ext cx="8077200" cy="838200"/>
          </a:xfrm>
        </p:spPr>
        <p:txBody>
          <a:bodyPr/>
          <a:lstStyle/>
          <a:p>
            <a:pPr eaLnBrk="1" hangingPunct="1">
              <a:defRPr/>
            </a:pPr>
            <a:r>
              <a:rPr lang="id-ID" b="1" dirty="0" smtClean="0">
                <a:solidFill>
                  <a:schemeClr val="tx1"/>
                </a:solidFill>
                <a:effectLst/>
              </a:rPr>
              <a:t>Perbedaan secara definitif</a:t>
            </a:r>
            <a:endParaRPr lang="id-ID" b="1" dirty="0">
              <a:solidFill>
                <a:schemeClr val="tx1"/>
              </a:solidFill>
              <a:effectLst/>
            </a:endParaRPr>
          </a:p>
        </p:txBody>
      </p:sp>
      <p:sp>
        <p:nvSpPr>
          <p:cNvPr id="3" name="Content Placeholder 2"/>
          <p:cNvSpPr>
            <a:spLocks noGrp="1"/>
          </p:cNvSpPr>
          <p:nvPr>
            <p:ph sz="quarter" idx="1"/>
          </p:nvPr>
        </p:nvSpPr>
        <p:spPr>
          <a:xfrm>
            <a:off x="1524000" y="1066800"/>
            <a:ext cx="9144000" cy="5791200"/>
          </a:xfrm>
        </p:spPr>
        <p:txBody>
          <a:bodyPr>
            <a:normAutofit lnSpcReduction="10000"/>
          </a:bodyPr>
          <a:lstStyle/>
          <a:p>
            <a:pPr eaLnBrk="1" hangingPunct="1">
              <a:defRPr/>
            </a:pPr>
            <a:r>
              <a:rPr lang="id-ID" sz="2600" b="1" dirty="0"/>
              <a:t>Sex</a:t>
            </a:r>
            <a:r>
              <a:rPr lang="id-ID" sz="2600" dirty="0"/>
              <a:t> (</a:t>
            </a:r>
            <a:r>
              <a:rPr lang="id-ID" sz="2600" b="1" dirty="0"/>
              <a:t>jenis kelamin</a:t>
            </a:r>
            <a:r>
              <a:rPr lang="id-ID" sz="2600" dirty="0"/>
              <a:t>) adalah pensifatan atau pembagian dua jenis kelamin yang ditentukan secara biologis yang melekat pada jenis kelamin.</a:t>
            </a:r>
          </a:p>
          <a:p>
            <a:pPr eaLnBrk="1" hangingPunct="1">
              <a:defRPr/>
            </a:pPr>
            <a:r>
              <a:rPr lang="id-ID" sz="2600" b="1" dirty="0"/>
              <a:t>GENDER</a:t>
            </a:r>
            <a:r>
              <a:rPr lang="id-ID" sz="2600" dirty="0"/>
              <a:t> adalah suatu pensifatan yang melekat pada kaum laki-laki dan perempuan yang dikonstruksikan secara sosial maupun kultural. </a:t>
            </a:r>
          </a:p>
          <a:p>
            <a:pPr eaLnBrk="1" hangingPunct="1">
              <a:defRPr/>
            </a:pPr>
            <a:r>
              <a:rPr lang="id-ID" sz="2600" dirty="0"/>
              <a:t>Misalnya : perempuan dikenal lemah lembut, cantik, emosional. Sementara laki-laki dikenal kuat, rasional, jantan, perkasa.</a:t>
            </a:r>
          </a:p>
          <a:p>
            <a:pPr eaLnBrk="1" hangingPunct="1">
              <a:defRPr/>
            </a:pPr>
            <a:r>
              <a:rPr lang="id-ID" sz="2600" u="sng" dirty="0"/>
              <a:t>Namun</a:t>
            </a:r>
            <a:r>
              <a:rPr lang="id-ID" sz="2600" dirty="0"/>
              <a:t> : </a:t>
            </a:r>
          </a:p>
          <a:p>
            <a:pPr marL="457200" indent="-457200">
              <a:buFont typeface="+mj-lt"/>
              <a:buAutoNum type="arabicParenR"/>
              <a:defRPr/>
            </a:pPr>
            <a:r>
              <a:rPr lang="id-ID" sz="2600" dirty="0"/>
              <a:t>Ciri dan sifat itu sendiri merupakan sifat-sifat yang dapat dipertukarkan</a:t>
            </a:r>
          </a:p>
          <a:p>
            <a:pPr marL="457200" indent="-457200">
              <a:buFont typeface="+mj-lt"/>
              <a:buAutoNum type="arabicParenR"/>
              <a:defRPr/>
            </a:pPr>
            <a:r>
              <a:rPr lang="id-ID" sz="2600" dirty="0"/>
              <a:t>Perubahan ciri dari sifat-sifat dapat terjadi dari waktu ke waktu dan dari tempat yang lain.</a:t>
            </a:r>
          </a:p>
        </p:txBody>
      </p:sp>
    </p:spTree>
    <p:extLst>
      <p:ext uri="{BB962C8B-B14F-4D97-AF65-F5344CB8AC3E}">
        <p14:creationId xmlns:p14="http://schemas.microsoft.com/office/powerpoint/2010/main" val="6494089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41471" y="646176"/>
            <a:ext cx="10194625" cy="5632704"/>
          </a:xfrm>
          <a:prstGeom prst="rect">
            <a:avLst/>
          </a:prstGeom>
        </p:spPr>
      </p:pic>
    </p:spTree>
    <p:extLst>
      <p:ext uri="{BB962C8B-B14F-4D97-AF65-F5344CB8AC3E}">
        <p14:creationId xmlns:p14="http://schemas.microsoft.com/office/powerpoint/2010/main" val="10835528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solidFill>
                  <a:schemeClr val="tx1"/>
                </a:solidFill>
                <a:effectLst/>
              </a:rPr>
              <a:t>Anatomi seksual</a:t>
            </a:r>
            <a:endParaRPr lang="id-ID" dirty="0">
              <a:solidFill>
                <a:schemeClr val="tx1"/>
              </a:solidFill>
              <a:effectLst/>
            </a:endParaRPr>
          </a:p>
        </p:txBody>
      </p:sp>
      <p:sp>
        <p:nvSpPr>
          <p:cNvPr id="2" name="Content Placeholder 1"/>
          <p:cNvSpPr>
            <a:spLocks noGrp="1"/>
          </p:cNvSpPr>
          <p:nvPr>
            <p:ph sz="quarter" idx="1"/>
          </p:nvPr>
        </p:nvSpPr>
        <p:spPr>
          <a:xfrm>
            <a:off x="1185674" y="2065867"/>
            <a:ext cx="1313686" cy="3774101"/>
          </a:xfrm>
        </p:spPr>
        <p:txBody>
          <a:bodyPr>
            <a:normAutofit/>
          </a:bodyPr>
          <a:lstStyle/>
          <a:p>
            <a:pPr>
              <a:buNone/>
            </a:pPr>
            <a:r>
              <a:rPr lang="en-US" sz="2400" dirty="0" smtClean="0"/>
              <a:t>Laki-laki</a:t>
            </a:r>
          </a:p>
          <a:p>
            <a:r>
              <a:rPr lang="en-US" sz="2400" dirty="0" smtClean="0"/>
              <a:t>Penis</a:t>
            </a:r>
          </a:p>
          <a:p>
            <a:endParaRPr lang="en-US" dirty="0" smtClean="0"/>
          </a:p>
          <a:p>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p:txBody>
      </p:sp>
      <p:sp>
        <p:nvSpPr>
          <p:cNvPr id="3" name="Content Placeholder 2"/>
          <p:cNvSpPr>
            <a:spLocks noGrp="1"/>
          </p:cNvSpPr>
          <p:nvPr>
            <p:ph sz="quarter" idx="2"/>
          </p:nvPr>
        </p:nvSpPr>
        <p:spPr>
          <a:xfrm>
            <a:off x="8028647" y="1851237"/>
            <a:ext cx="3175801" cy="2182368"/>
          </a:xfrm>
        </p:spPr>
        <p:txBody>
          <a:bodyPr>
            <a:normAutofit/>
          </a:bodyPr>
          <a:lstStyle/>
          <a:p>
            <a:pPr>
              <a:buNone/>
            </a:pPr>
            <a:r>
              <a:rPr lang="en-US" sz="2400" dirty="0" smtClean="0"/>
              <a:t>Perempuan</a:t>
            </a:r>
          </a:p>
          <a:p>
            <a:r>
              <a:rPr lang="en-US" sz="2400" dirty="0" smtClean="0"/>
              <a:t>Vagina</a:t>
            </a:r>
          </a:p>
          <a:p>
            <a:r>
              <a:rPr lang="en-US" sz="2400" dirty="0" smtClean="0"/>
              <a:t>Payudara</a:t>
            </a:r>
          </a:p>
          <a:p>
            <a:endParaRPr lang="id-ID" dirty="0"/>
          </a:p>
        </p:txBody>
      </p:sp>
      <p:pic>
        <p:nvPicPr>
          <p:cNvPr id="5" name="Picture 4"/>
          <p:cNvPicPr>
            <a:picLocks noChangeAspect="1"/>
          </p:cNvPicPr>
          <p:nvPr/>
        </p:nvPicPr>
        <p:blipFill>
          <a:blip r:embed="rId2"/>
          <a:stretch>
            <a:fillRect/>
          </a:stretch>
        </p:blipFill>
        <p:spPr>
          <a:xfrm>
            <a:off x="1718081" y="3634866"/>
            <a:ext cx="7489801" cy="2718900"/>
          </a:xfrm>
          <a:prstGeom prst="rect">
            <a:avLst/>
          </a:prstGeom>
        </p:spPr>
      </p:pic>
    </p:spTree>
    <p:extLst>
      <p:ext uri="{BB962C8B-B14F-4D97-AF65-F5344CB8AC3E}">
        <p14:creationId xmlns:p14="http://schemas.microsoft.com/office/powerpoint/2010/main" val="3009862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1304544" y="0"/>
            <a:ext cx="9558528" cy="6858000"/>
          </a:xfrm>
          <a:prstGeom prst="rect">
            <a:avLst/>
          </a:prstGeom>
          <a:noFill/>
          <a:ln>
            <a:noFill/>
          </a:ln>
        </p:spPr>
      </p:pic>
    </p:spTree>
    <p:extLst>
      <p:ext uri="{BB962C8B-B14F-4D97-AF65-F5344CB8AC3E}">
        <p14:creationId xmlns:p14="http://schemas.microsoft.com/office/powerpoint/2010/main" val="26317847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957799" y="1291500"/>
            <a:ext cx="8276401" cy="4275000"/>
          </a:xfrm>
          <a:prstGeom prst="rect">
            <a:avLst/>
          </a:prstGeom>
        </p:spPr>
      </p:pic>
    </p:spTree>
    <p:extLst>
      <p:ext uri="{BB962C8B-B14F-4D97-AF65-F5344CB8AC3E}">
        <p14:creationId xmlns:p14="http://schemas.microsoft.com/office/powerpoint/2010/main" val="21299445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75361" y="195072"/>
            <a:ext cx="10168128" cy="6473951"/>
          </a:xfrm>
          <a:prstGeom prst="rect">
            <a:avLst/>
          </a:prstGeom>
        </p:spPr>
      </p:pic>
    </p:spTree>
    <p:extLst>
      <p:ext uri="{BB962C8B-B14F-4D97-AF65-F5344CB8AC3E}">
        <p14:creationId xmlns:p14="http://schemas.microsoft.com/office/powerpoint/2010/main" val="34589111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852034" y="0"/>
            <a:ext cx="10528980" cy="6858000"/>
            <a:chOff x="460149" y="0"/>
            <a:chExt cx="10528980" cy="6858000"/>
          </a:xfrm>
        </p:grpSpPr>
        <p:pic>
          <p:nvPicPr>
            <p:cNvPr id="5" name="Picture 4"/>
            <p:cNvPicPr>
              <a:picLocks noChangeAspect="1"/>
            </p:cNvPicPr>
            <p:nvPr/>
          </p:nvPicPr>
          <p:blipFill rotWithShape="1">
            <a:blip r:embed="rId2"/>
            <a:srcRect t="2104" r="1976"/>
            <a:stretch/>
          </p:blipFill>
          <p:spPr>
            <a:xfrm>
              <a:off x="460150" y="0"/>
              <a:ext cx="10528979" cy="5318773"/>
            </a:xfrm>
            <a:prstGeom prst="rect">
              <a:avLst/>
            </a:prstGeom>
          </p:spPr>
        </p:pic>
        <p:pic>
          <p:nvPicPr>
            <p:cNvPr id="6" name="Picture 5"/>
            <p:cNvPicPr>
              <a:picLocks noChangeAspect="1"/>
            </p:cNvPicPr>
            <p:nvPr/>
          </p:nvPicPr>
          <p:blipFill>
            <a:blip r:embed="rId3"/>
            <a:stretch>
              <a:fillRect/>
            </a:stretch>
          </p:blipFill>
          <p:spPr>
            <a:xfrm>
              <a:off x="460149" y="5318773"/>
              <a:ext cx="10528979" cy="1539227"/>
            </a:xfrm>
            <a:prstGeom prst="rect">
              <a:avLst/>
            </a:prstGeom>
          </p:spPr>
        </p:pic>
      </p:grpSp>
    </p:spTree>
    <p:extLst>
      <p:ext uri="{BB962C8B-B14F-4D97-AF65-F5344CB8AC3E}">
        <p14:creationId xmlns:p14="http://schemas.microsoft.com/office/powerpoint/2010/main" val="11968725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12649" y="585216"/>
            <a:ext cx="11091671" cy="1005163"/>
          </a:xfrm>
        </p:spPr>
        <p:txBody>
          <a:bodyPr/>
          <a:lstStyle/>
          <a:p>
            <a:r>
              <a:rPr lang="en-US" dirty="0"/>
              <a:t>kesehatan alat reproduksi laki-laki dan perempuan</a:t>
            </a:r>
            <a:endParaRPr lang="id-ID" dirty="0"/>
          </a:p>
        </p:txBody>
      </p:sp>
      <p:sp>
        <p:nvSpPr>
          <p:cNvPr id="4" name="Action Button: Help 3">
            <a:hlinkClick r:id="" action="ppaction://noaction" highlightClick="1"/>
          </p:cNvPr>
          <p:cNvSpPr/>
          <p:nvPr/>
        </p:nvSpPr>
        <p:spPr>
          <a:xfrm>
            <a:off x="4181856" y="2170176"/>
            <a:ext cx="2926080" cy="3060192"/>
          </a:xfrm>
          <a:prstGeom prst="actionButtonHelp">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208510164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emplate>TM03457452[[fn=Celestial]]</Template>
  <TotalTime>239</TotalTime>
  <Words>667</Words>
  <Application>Microsoft Office PowerPoint</Application>
  <PresentationFormat>Widescreen</PresentationFormat>
  <Paragraphs>78</Paragraphs>
  <Slides>17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Arial Unicode MS</vt:lpstr>
      <vt:lpstr>Arial</vt:lpstr>
      <vt:lpstr>Baskerville Old Face</vt:lpstr>
      <vt:lpstr>Calibri</vt:lpstr>
      <vt:lpstr>Calibri Light</vt:lpstr>
      <vt:lpstr>Wingdings</vt:lpstr>
      <vt:lpstr>Wingdings 2</vt:lpstr>
      <vt:lpstr>Celestial</vt:lpstr>
      <vt:lpstr>Psikologi Seksual dan Perkawinan</vt:lpstr>
      <vt:lpstr>Materi Psikologi Seksual dan Perkawinan</vt:lpstr>
      <vt:lpstr>Ruang lingkup psikologi seksual dan perkawinan</vt:lpstr>
      <vt:lpstr>Konsep dasar seks, gender dan perbedaan jenis kelamin pria &amp; wanita</vt:lpstr>
      <vt:lpstr>PowerPoint Presentation</vt:lpstr>
      <vt:lpstr>Pengertian gender</vt:lpstr>
      <vt:lpstr>Kesimpulan</vt:lpstr>
      <vt:lpstr>Perbedaan gender dan sex</vt:lpstr>
      <vt:lpstr>Sex (jenis kelamin)</vt:lpstr>
      <vt:lpstr>Perbedaan secara definitif</vt:lpstr>
      <vt:lpstr>PowerPoint Presentation</vt:lpstr>
      <vt:lpstr>Anatomi seksual</vt:lpstr>
      <vt:lpstr>PowerPoint Presentation</vt:lpstr>
      <vt:lpstr>PowerPoint Presentation</vt:lpstr>
      <vt:lpstr>PowerPoint Presentation</vt:lpstr>
      <vt:lpstr>PowerPoint Presentation</vt:lpstr>
      <vt:lpstr>kesehatan alat reproduksi laki-laki dan perempuan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Psikologi Seksual dan Perkawinan</dc:title>
  <dc:creator>Windows User</dc:creator>
  <cp:lastModifiedBy>Windows User</cp:lastModifiedBy>
  <cp:revision>18</cp:revision>
  <dcterms:created xsi:type="dcterms:W3CDTF">2021-09-23T10:46:23Z</dcterms:created>
  <dcterms:modified xsi:type="dcterms:W3CDTF">2021-10-16T10:05:05Z</dcterms:modified>
</cp:coreProperties>
</file>